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8" r:id="rId5"/>
    <p:sldId id="270" r:id="rId6"/>
    <p:sldId id="269" r:id="rId7"/>
    <p:sldId id="262" r:id="rId8"/>
    <p:sldId id="279" r:id="rId9"/>
    <p:sldId id="273" r:id="rId10"/>
    <p:sldId id="263" r:id="rId11"/>
    <p:sldId id="264" r:id="rId12"/>
    <p:sldId id="265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943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90;&#1082;%20&#1089;&#1091;&#1087;&#1077;&#1088;&#1090;&#1082;&#1072;&#1085;&#110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11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Лист1!$A$8:$A$9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Лист1!$B$8:$B$9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79506951819473815"/>
          <c:y val="0.41577355650634812"/>
          <c:w val="0.1851541567136212"/>
          <c:h val="0.32216001238165737"/>
        </c:manualLayout>
      </c:layout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2F325-C7A3-486E-9FE0-525FC7357CBB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8BD62-E162-44BB-A0A5-DA4913FFE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32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9FFB7-D41D-4871-8FA2-25288606100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AA67B-40F4-4E50-867B-D51A79172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0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A67B-40F4-4E50-867B-D51A791726A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AA67B-40F4-4E50-867B-D51A791726A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34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3D7D7-BC8C-4E58-BACC-FADA28A1899D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510C-CE1C-4E6C-812B-48A2723B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?filmId=9894098750570552807&amp;text=%D1%81%D1%83%D0%BF%D0%B5%D1%80%20%D1%82%D0%BA%D0%B0%D0%BD%D1%8C%20%D0%B8%D0%B7%20%D0%BF%D0%BB%D0%B0%D1%81%D1%82%D0%B8%D0%BA%D0%BE%D0%B2%D1%8B%D1%85%20%D0%BF%D0%B0%D0%BA%D0%B5%D1%82%D0%BE%D0%B2&amp;noreask=1&amp;path=wizard&amp;redircnt=1572120596.2" TargetMode="External"/><Relationship Id="rId2" Type="http://schemas.openxmlformats.org/officeDocument/2006/relationships/hyperlink" Target="http://cpykami.ru/super-tkan-iz-paket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152128"/>
          </a:xfrm>
        </p:spPr>
        <p:txBody>
          <a:bodyPr>
            <a:noAutofit/>
          </a:bodyPr>
          <a:lstStyle/>
          <a:p>
            <a:r>
              <a:rPr lang="ru-RU" sz="4000" i="1" dirty="0" err="1" smtClean="0"/>
              <a:t>Суперткань</a:t>
            </a:r>
            <a:r>
              <a:rPr lang="ru-RU" sz="4000" i="1" dirty="0" smtClean="0"/>
              <a:t>!</a:t>
            </a:r>
            <a:endParaRPr lang="ru-RU" sz="4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0710" y="1814554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none" dirty="0" smtClean="0">
                <a:effectLst/>
              </a:rPr>
              <a:t>Исследовательский проект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6093296"/>
            <a:ext cx="4572000" cy="50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600" dirty="0"/>
              <a:t>г. Петрозаводск</a:t>
            </a:r>
          </a:p>
          <a:p>
            <a:pPr lvl="0" algn="ctr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600" dirty="0" smtClean="0"/>
              <a:t>2019 </a:t>
            </a:r>
            <a:r>
              <a:rPr lang="ru-RU" sz="1600" dirty="0"/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«Лицей № 40»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3929066"/>
            <a:ext cx="4572000" cy="16970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20000">
              <a:lnSpc>
                <a:spcPct val="150000"/>
              </a:lnSpc>
            </a:pPr>
            <a:r>
              <a:rPr lang="ru-RU" sz="2400" i="1" u="sng" dirty="0" smtClean="0"/>
              <a:t>Работу выполнила:</a:t>
            </a:r>
          </a:p>
          <a:p>
            <a:pPr defTabSz="720000">
              <a:lnSpc>
                <a:spcPct val="150000"/>
              </a:lnSpc>
            </a:pPr>
            <a:r>
              <a:rPr lang="ru-RU" sz="2400" i="1" dirty="0" smtClean="0"/>
              <a:t> ученица 4 В класса,</a:t>
            </a:r>
          </a:p>
          <a:p>
            <a:pPr defTabSz="720000">
              <a:lnSpc>
                <a:spcPct val="150000"/>
              </a:lnSpc>
            </a:pPr>
            <a:r>
              <a:rPr lang="ru-RU" sz="2400" i="1" dirty="0" smtClean="0"/>
              <a:t> </a:t>
            </a:r>
            <a:r>
              <a:rPr lang="ru-RU" sz="2400" i="1" dirty="0" err="1" smtClean="0"/>
              <a:t>Забелло</a:t>
            </a:r>
            <a:r>
              <a:rPr lang="ru-RU" sz="2400" i="1" dirty="0" smtClean="0"/>
              <a:t> Мария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</a:t>
            </a:r>
            <a:r>
              <a:rPr lang="ru-RU" dirty="0" smtClean="0">
                <a:effectLst/>
              </a:rPr>
              <a:t>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965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 smtClean="0"/>
              <a:t>В ходе моего исследования </a:t>
            </a:r>
            <a:r>
              <a:rPr lang="ru-RU" sz="2400" b="1" dirty="0" smtClean="0"/>
              <a:t>гипотеза подтвердилась:</a:t>
            </a:r>
            <a:r>
              <a:rPr lang="ru-RU" sz="2400" dirty="0" smtClean="0"/>
              <a:t> из полиэтиленовых пакетов возможно изготовить ткань.</a:t>
            </a:r>
          </a:p>
          <a:p>
            <a:pPr marL="0" indent="0" fontAlgn="base">
              <a:buNone/>
            </a:pPr>
            <a:endParaRPr lang="ru-RU" sz="2400" dirty="0" smtClean="0"/>
          </a:p>
          <a:p>
            <a:pPr marL="0" indent="0" fontAlgn="base">
              <a:buNone/>
            </a:pPr>
            <a:r>
              <a:rPr lang="ru-RU" sz="2400" dirty="0" smtClean="0"/>
              <a:t>Данную ткань можно считать </a:t>
            </a:r>
            <a:r>
              <a:rPr lang="ru-RU" sz="2400" dirty="0" err="1" smtClean="0"/>
              <a:t>супертканью</a:t>
            </a:r>
            <a:r>
              <a:rPr lang="ru-RU" sz="2400" dirty="0" smtClean="0"/>
              <a:t>, так как:</a:t>
            </a:r>
          </a:p>
          <a:p>
            <a:pPr marL="514350" indent="-514350" fontAlgn="base">
              <a:buAutoNum type="arabicPeriod"/>
            </a:pPr>
            <a:r>
              <a:rPr lang="ru-RU" sz="2400" dirty="0" smtClean="0"/>
              <a:t>На ее изготовление я не потратила ни копейки.</a:t>
            </a:r>
          </a:p>
          <a:p>
            <a:pPr marL="514350" indent="-514350" fontAlgn="base">
              <a:buAutoNum type="arabicPeriod"/>
            </a:pPr>
            <a:r>
              <a:rPr lang="ru-RU" sz="2400" dirty="0" smtClean="0"/>
              <a:t>Вторичное использование полиэтиленовых пакетов позволяет сохранять природу и живых организмов от гибели.</a:t>
            </a:r>
          </a:p>
          <a:p>
            <a:pPr marL="514350" indent="-514350" fontAlgn="base">
              <a:buAutoNum type="arabicPeriod"/>
            </a:pPr>
            <a:r>
              <a:rPr lang="ru-RU" sz="2400" dirty="0" smtClean="0"/>
              <a:t>Изделия из этой ткани могут быть красивыми и использоваться людьми в жизни.</a:t>
            </a:r>
          </a:p>
          <a:p>
            <a:pPr marL="0" indent="0" fontAlgn="base">
              <a:buNone/>
            </a:pPr>
            <a:endParaRPr lang="ru-RU" sz="3400" dirty="0" smtClean="0"/>
          </a:p>
          <a:p>
            <a:pPr marL="0" indent="0" fontAlgn="base">
              <a:buNone/>
            </a:pPr>
            <a:endParaRPr lang="ru-RU" sz="3400" dirty="0" smtClean="0"/>
          </a:p>
          <a:p>
            <a:pPr marL="0" indent="0"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764704"/>
            <a:ext cx="8496944" cy="0"/>
          </a:xfrm>
          <a:prstGeom prst="line">
            <a:avLst/>
          </a:prstGeom>
          <a:ln>
            <a:bevel/>
          </a:ln>
          <a:scene3d>
            <a:camera prst="orthographicFront"/>
            <a:lightRig rig="threePt" dir="t"/>
          </a:scene3d>
          <a:sp3d contourW="12700" prstMaterial="matte">
            <a:bevelB prst="convex"/>
            <a:contourClr>
              <a:schemeClr val="bg2">
                <a:lumMod val="2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1.</a:t>
            </a:r>
            <a:r>
              <a:rPr lang="en-US" sz="2000" dirty="0" smtClean="0">
                <a:hlinkClick r:id="rId2"/>
              </a:rPr>
              <a:t> http://cpykami.ru/super-tkan-iz-paketov/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</a:t>
            </a:r>
            <a:r>
              <a:rPr lang="en-US" sz="2000" dirty="0" smtClean="0">
                <a:hlinkClick r:id="rId3"/>
              </a:rPr>
              <a:t>https://yandex.ru/video/preview?filmId=9894098750570552807&amp;text=%D1%81%D1%83%D0%BF%D0%B5%D1%80%20%D1%82%D0%BA%D0%B0%D0%BD%D1%8C%20%D0%B8%D0%B7%20%D0%BF%D0%BB%D0%B0%D1%81%D1%82%D0%B8%D0%BA%D0%BE%D0%B2%D1%8B%D1%85%20%D0%BF%D0%B0%D0%BA%D0%B5%D1%82%D0%BE%D0%B2&amp;noreask=1&amp;path=wizard&amp;redircnt=1572120596.2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1052736"/>
            <a:ext cx="8496944" cy="0"/>
          </a:xfrm>
          <a:prstGeom prst="line">
            <a:avLst/>
          </a:prstGeom>
          <a:ln>
            <a:bevel/>
          </a:ln>
          <a:scene3d>
            <a:camera prst="orthographicFront"/>
            <a:lightRig rig="threePt" dir="t"/>
          </a:scene3d>
          <a:sp3d contourW="12700" prstMaterial="matte">
            <a:bevelB prst="convex"/>
            <a:contourClr>
              <a:schemeClr val="bg2">
                <a:lumMod val="2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581128"/>
            <a:ext cx="8913168" cy="6766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Сохраним природу вместе!</a:t>
            </a:r>
            <a:endParaRPr lang="ru-RU" dirty="0"/>
          </a:p>
        </p:txBody>
      </p:sp>
      <p:pic>
        <p:nvPicPr>
          <p:cNvPr id="11266" name="Picture 2" descr="C:\Users\user\Desktop\проетк суперткань\1\cg9ns4xwcaaya9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502981" cy="2685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4"/>
          <p:cNvSpPr txBox="1">
            <a:spLocks/>
          </p:cNvSpPr>
          <p:nvPr/>
        </p:nvSpPr>
        <p:spPr>
          <a:xfrm>
            <a:off x="899592" y="6093296"/>
            <a:ext cx="772554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0000">
              <a:lnSpc>
                <a:spcPct val="150000"/>
              </a:lnSpc>
            </a:pPr>
            <a:endParaRPr lang="ru-RU" sz="2400" i="1" u="sng" dirty="0" smtClean="0"/>
          </a:p>
          <a:p>
            <a:pPr defTabSz="720000">
              <a:lnSpc>
                <a:spcPct val="150000"/>
              </a:lnSpc>
            </a:pPr>
            <a:r>
              <a:rPr lang="ru-RU" sz="2400" i="1" u="sng" dirty="0" smtClean="0"/>
              <a:t>Работу </a:t>
            </a:r>
            <a:r>
              <a:rPr lang="ru-RU" sz="2400" i="1" u="sng" dirty="0"/>
              <a:t>выполнила:</a:t>
            </a:r>
          </a:p>
          <a:p>
            <a:pPr defTabSz="720000">
              <a:lnSpc>
                <a:spcPct val="150000"/>
              </a:lnSpc>
            </a:pPr>
            <a:r>
              <a:rPr lang="ru-RU" sz="2400" i="1" dirty="0"/>
              <a:t> ученица 4 В класса, Забелло Мария</a:t>
            </a:r>
          </a:p>
          <a:p>
            <a:pPr defTabSz="720000">
              <a:lnSpc>
                <a:spcPct val="150000"/>
              </a:lnSpc>
            </a:pPr>
            <a:endParaRPr lang="ru-RU" sz="2400" i="1" dirty="0" smtClean="0"/>
          </a:p>
          <a:p>
            <a:pPr defTabSz="720000">
              <a:lnSpc>
                <a:spcPct val="150000"/>
              </a:lnSpc>
            </a:pPr>
            <a:endParaRPr lang="ru-RU" sz="2400" i="1" dirty="0"/>
          </a:p>
          <a:p>
            <a:pPr defTabSz="720000">
              <a:lnSpc>
                <a:spcPct val="150000"/>
              </a:lnSpc>
            </a:pPr>
            <a:endParaRPr lang="ru-RU" sz="2400" i="1" dirty="0" smtClean="0"/>
          </a:p>
          <a:p>
            <a:pPr defTabSz="720000">
              <a:lnSpc>
                <a:spcPct val="150000"/>
              </a:lnSpc>
            </a:pPr>
            <a:r>
              <a:rPr lang="ru-RU" sz="2400" i="1" u="sng" dirty="0" smtClean="0"/>
              <a:t>Руководители</a:t>
            </a:r>
            <a:r>
              <a:rPr lang="ru-RU" sz="2400" i="1" u="sng" dirty="0"/>
              <a:t>:</a:t>
            </a:r>
          </a:p>
          <a:p>
            <a:pPr defTabSz="720000">
              <a:lnSpc>
                <a:spcPct val="150000"/>
              </a:lnSpc>
            </a:pPr>
            <a:r>
              <a:rPr lang="ru-RU" sz="2400" i="1" dirty="0"/>
              <a:t>Мама – Забелло Елена Николаевна</a:t>
            </a:r>
          </a:p>
          <a:p>
            <a:pPr defTabSz="720000">
              <a:lnSpc>
                <a:spcPct val="150000"/>
              </a:lnSpc>
            </a:pPr>
            <a:r>
              <a:rPr lang="ru-RU" sz="2400" i="1" dirty="0"/>
              <a:t>Классный руководитель – </a:t>
            </a:r>
            <a:r>
              <a:rPr lang="ru-RU" sz="2400" i="1" dirty="0" smtClean="0"/>
              <a:t>Бердникова </a:t>
            </a:r>
            <a:r>
              <a:rPr lang="ru-RU" sz="2400" i="1" dirty="0"/>
              <a:t>Ольга Юрьевна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77" t="14795" r="24020" b="34852"/>
          <a:stretch/>
        </p:blipFill>
        <p:spPr bwMode="auto">
          <a:xfrm>
            <a:off x="5700981" y="680120"/>
            <a:ext cx="2409093" cy="336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1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effectLst/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период со 2 июня 2018 года по 2 сентября 2019 года я проводила исследования по теме: Упаковка продуктов питания и ее вред природе!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Каким образом можно уменьшить вред природе и можно ли что-то полезное получить от вторичного использования упаковки?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1052736"/>
            <a:ext cx="8496944" cy="0"/>
          </a:xfrm>
          <a:prstGeom prst="line">
            <a:avLst/>
          </a:prstGeom>
          <a:ln>
            <a:bevel/>
          </a:ln>
          <a:scene3d>
            <a:camera prst="orthographicFront"/>
            <a:lightRig rig="threePt" dir="t"/>
          </a:scene3d>
          <a:sp3d contourW="12700" prstMaterial="matte">
            <a:bevelB prst="convex"/>
            <a:contourClr>
              <a:schemeClr val="bg2">
                <a:lumMod val="2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536" y="57332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Гипотеза</a:t>
            </a:r>
          </a:p>
          <a:p>
            <a:r>
              <a:rPr lang="ru-RU" sz="2400" dirty="0" smtClean="0"/>
              <a:t>Можно ли из полиэтиленовых пакетов изготовить </a:t>
            </a:r>
            <a:r>
              <a:rPr lang="ru-RU" sz="2400" dirty="0" err="1" smtClean="0"/>
              <a:t>суперткань</a:t>
            </a:r>
            <a:r>
              <a:rPr lang="ru-RU" sz="2400" dirty="0" smtClean="0"/>
              <a:t>?</a:t>
            </a:r>
          </a:p>
        </p:txBody>
      </p:sp>
      <p:pic>
        <p:nvPicPr>
          <p:cNvPr id="1026" name="Picture 2" descr="C:\Users\user\Desktop\проетк суперткань\9S7zz4tu-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36197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Ц</a:t>
            </a:r>
            <a:r>
              <a:rPr lang="ru-RU" dirty="0" smtClean="0">
                <a:effectLst/>
              </a:rPr>
              <a:t>ель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u="sng" dirty="0" smtClean="0"/>
              <a:t>Цель</a:t>
            </a:r>
          </a:p>
          <a:p>
            <a:pPr marL="0" indent="0">
              <a:buNone/>
            </a:pPr>
            <a:r>
              <a:rPr lang="ru-RU" sz="3400" dirty="0" smtClean="0"/>
              <a:t>Изготовить из полиэтиленовых пакетов ткань.</a:t>
            </a: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u="sng" dirty="0" smtClean="0"/>
              <a:t>Задачи</a:t>
            </a:r>
          </a:p>
          <a:p>
            <a:pPr fontAlgn="base"/>
            <a:r>
              <a:rPr lang="ru-RU" sz="3400" dirty="0" smtClean="0"/>
              <a:t>Показать результаты наблюдения за разложением различных видов упаковок продуктов питания в земле.</a:t>
            </a:r>
          </a:p>
          <a:p>
            <a:pPr fontAlgn="base"/>
            <a:r>
              <a:rPr lang="ru-RU" sz="3400" dirty="0" smtClean="0"/>
              <a:t>Показать технологию изготовления ткани.</a:t>
            </a:r>
          </a:p>
          <a:p>
            <a:pPr fontAlgn="base"/>
            <a:r>
              <a:rPr lang="ru-RU" sz="3400" dirty="0" smtClean="0"/>
              <a:t>Изготовить из ткани плащ-дождевик.</a:t>
            </a:r>
          </a:p>
          <a:p>
            <a:pPr fontAlgn="base"/>
            <a:r>
              <a:rPr lang="ru-RU" sz="3400" dirty="0" smtClean="0"/>
              <a:t>Провести социологический опрос по вопросу исследования.</a:t>
            </a:r>
          </a:p>
          <a:p>
            <a:pPr fontAlgn="base"/>
            <a:r>
              <a:rPr lang="ru-RU" sz="3400" dirty="0" smtClean="0"/>
              <a:t>Сделать выводы.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     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bevel/>
          </a:ln>
          <a:scene3d>
            <a:camera prst="orthographicFront"/>
            <a:lightRig rig="threePt" dir="t"/>
          </a:scene3d>
          <a:sp3d contourW="12700" prstMaterial="matte">
            <a:bevelB prst="convex"/>
            <a:contourClr>
              <a:schemeClr val="bg2">
                <a:lumMod val="2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esktop\проетк суперткань\3qLGrAV_r8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09120"/>
            <a:ext cx="3719538" cy="2150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наблюдения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5"/>
            <a:ext cx="8640960" cy="6480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Различные виды упаковок были закопаны в землю 2 июня 2018 года</a:t>
            </a:r>
          </a:p>
          <a:p>
            <a:pPr marL="0" indent="0">
              <a:buNone/>
            </a:pPr>
            <a:r>
              <a:rPr lang="ru-RU" dirty="0" smtClean="0"/>
              <a:t>с целью изучения их способности разлагаться в земле.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bevel/>
          </a:ln>
          <a:scene3d>
            <a:camera prst="orthographicFront"/>
            <a:lightRig rig="threePt" dir="t"/>
          </a:scene3d>
          <a:sp3d contourW="12700" prstMaterial="matte">
            <a:bevelB prst="convex"/>
            <a:contourClr>
              <a:schemeClr val="bg2">
                <a:lumMod val="2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user\Desktop\проетк суперткань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96" y="1772816"/>
            <a:ext cx="3205461" cy="1800000"/>
          </a:xfrm>
          <a:prstGeom prst="rect">
            <a:avLst/>
          </a:prstGeom>
          <a:noFill/>
        </p:spPr>
      </p:pic>
      <p:pic>
        <p:nvPicPr>
          <p:cNvPr id="3076" name="Picture 4" descr="C:\Users\user\Desktop\проетк суперткань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135" y="1772816"/>
            <a:ext cx="3204770" cy="1800000"/>
          </a:xfrm>
          <a:prstGeom prst="rect">
            <a:avLst/>
          </a:prstGeom>
          <a:noFill/>
        </p:spPr>
      </p:pic>
      <p:pic>
        <p:nvPicPr>
          <p:cNvPr id="3077" name="Picture 5" descr="C:\Users\user\Desktop\проетк суперткань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72816"/>
            <a:ext cx="2395264" cy="180000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67544" y="3356992"/>
            <a:ext cx="554461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699792" y="5085184"/>
            <a:ext cx="583264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8" name="Picture 6" descr="C:\Users\user\Desktop\проетк суперткань\1\B2Ol_h9wZF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9852" y="3640810"/>
            <a:ext cx="2880000" cy="2880000"/>
          </a:xfrm>
          <a:prstGeom prst="rect">
            <a:avLst/>
          </a:prstGeom>
          <a:noFill/>
        </p:spPr>
      </p:pic>
      <p:pic>
        <p:nvPicPr>
          <p:cNvPr id="3079" name="Picture 7" descr="C:\Users\user\Desktop\проетк суперткань\1\qrOBWnKXGA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342" y="3640810"/>
            <a:ext cx="2880000" cy="288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3861048"/>
            <a:ext cx="2899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результате моего исследования я пришла к выводу, что многие виды упаковок продуктов питания могут разлагаться в земле годами.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000" dirty="0" smtClean="0"/>
              <a:t>Полиэтиленовые пакеты </a:t>
            </a:r>
            <a:br>
              <a:rPr lang="ru-RU" sz="3000" dirty="0" smtClean="0"/>
            </a:br>
            <a:r>
              <a:rPr lang="ru-RU" sz="3000" dirty="0" smtClean="0"/>
              <a:t>и их губительные свойства </a:t>
            </a:r>
            <a:endParaRPr lang="ru-RU" sz="3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>
            <a:bevel/>
          </a:ln>
          <a:scene3d>
            <a:camera prst="orthographicFront"/>
            <a:lightRig rig="threePt" dir="t"/>
          </a:scene3d>
          <a:sp3d contourW="12700" prstMaterial="matte">
            <a:bevelB prst="convex"/>
            <a:contourClr>
              <a:schemeClr val="bg2">
                <a:lumMod val="2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123515"/>
            <a:ext cx="518457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Больше всего меня заинтересовали полиэтиленовые пакеты. Ведь их так много, они просто повсюду и в большом количестве используются людьми. </a:t>
            </a:r>
          </a:p>
        </p:txBody>
      </p:sp>
      <p:pic>
        <p:nvPicPr>
          <p:cNvPr id="4098" name="Picture 2" descr="C:\Users\user\Desktop\проетк суперткань\1\7dc9b40aad0427e5995419bc8d82b7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23515"/>
            <a:ext cx="2564453" cy="1609358"/>
          </a:xfrm>
          <a:prstGeom prst="rect">
            <a:avLst/>
          </a:prstGeom>
          <a:noFill/>
        </p:spPr>
      </p:pic>
      <p:pic>
        <p:nvPicPr>
          <p:cNvPr id="4102" name="Picture 6" descr="C:\Users\user\Desktop\проетк суперткань\1\v-tekst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2310"/>
            <a:ext cx="4032000" cy="252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39652" y="5842720"/>
            <a:ext cx="62646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 smtClean="0">
                <a:solidFill>
                  <a:srgbClr val="FF0000"/>
                </a:solidFill>
              </a:rPr>
              <a:t>Так как же можно остановить эти мины?</a:t>
            </a:r>
          </a:p>
        </p:txBody>
      </p:sp>
      <p:pic>
        <p:nvPicPr>
          <p:cNvPr id="10" name="Picture 5" descr="C:\Users\user\Desktop\проетк суперткань\M3wfvLpko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76841"/>
            <a:ext cx="3665455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Социологический опрос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980728"/>
            <a:ext cx="8496944" cy="0"/>
          </a:xfrm>
          <a:prstGeom prst="line">
            <a:avLst/>
          </a:prstGeom>
          <a:ln>
            <a:bevel/>
          </a:ln>
          <a:scene3d>
            <a:camera prst="orthographicFront"/>
            <a:lightRig rig="threePt" dir="t"/>
          </a:scene3d>
          <a:sp3d contourW="12700" prstMaterial="matte">
            <a:bevelB prst="convex"/>
            <a:contourClr>
              <a:schemeClr val="bg2">
                <a:lumMod val="2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75048" y="92867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ru-RU" sz="2400" dirty="0" smtClean="0"/>
              <a:t>В  опросе принимали участие 20 человек разного возраста.</a:t>
            </a:r>
            <a:endParaRPr lang="ru-RU" sz="2400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91264" cy="550070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u="sng" dirty="0" smtClean="0"/>
              <a:t>Вопросы </a:t>
            </a:r>
            <a:r>
              <a:rPr lang="ru-RU" sz="2400" u="sng" dirty="0"/>
              <a:t> </a:t>
            </a:r>
            <a:r>
              <a:rPr lang="ru-RU" sz="2400" u="sng" dirty="0" smtClean="0"/>
              <a:t>анкеты / результаты опроса:</a:t>
            </a:r>
            <a:endParaRPr lang="ru-RU" sz="2400" u="sng" dirty="0"/>
          </a:p>
          <a:p>
            <a:pPr marL="0" indent="0" fontAlgn="base">
              <a:buNone/>
            </a:pPr>
            <a:r>
              <a:rPr lang="ru-RU" sz="2400" dirty="0" smtClean="0"/>
              <a:t>1. Можно ли сделать </a:t>
            </a:r>
            <a:r>
              <a:rPr lang="ru-RU" sz="2400" dirty="0" err="1" smtClean="0"/>
              <a:t>суперткань</a:t>
            </a:r>
            <a:r>
              <a:rPr lang="ru-RU" sz="2400" dirty="0" smtClean="0"/>
              <a:t>?</a:t>
            </a:r>
            <a:endParaRPr lang="ru-RU" sz="2400" dirty="0"/>
          </a:p>
          <a:p>
            <a:pPr marL="514350" indent="-514350" fontAlgn="base">
              <a:buNone/>
            </a:pPr>
            <a:r>
              <a:rPr lang="ru-RU" sz="2400" dirty="0" smtClean="0"/>
              <a:t>а</a:t>
            </a:r>
            <a:r>
              <a:rPr lang="ru-RU" sz="2400" dirty="0"/>
              <a:t>) </a:t>
            </a:r>
            <a:r>
              <a:rPr lang="ru-RU" sz="2400" dirty="0" smtClean="0"/>
              <a:t>да – 18 человек;</a:t>
            </a:r>
            <a:r>
              <a:rPr lang="ru-RU" sz="2400" dirty="0"/>
              <a:t>  </a:t>
            </a:r>
            <a:endParaRPr lang="ru-RU" sz="2400" dirty="0" smtClean="0"/>
          </a:p>
          <a:p>
            <a:pPr marL="514350" indent="-514350" fontAlgn="base">
              <a:buNone/>
            </a:pPr>
            <a:r>
              <a:rPr lang="ru-RU" sz="2400" dirty="0" smtClean="0"/>
              <a:t>б</a:t>
            </a:r>
            <a:r>
              <a:rPr lang="ru-RU" sz="2400" dirty="0"/>
              <a:t>) </a:t>
            </a:r>
            <a:r>
              <a:rPr lang="ru-RU" sz="2400" dirty="0" smtClean="0"/>
              <a:t>нет – 2 человека;   </a:t>
            </a:r>
          </a:p>
          <a:p>
            <a:pPr marL="514350" indent="-514350" fontAlgn="base">
              <a:buNone/>
            </a:pPr>
            <a:endParaRPr lang="ru-RU" sz="2400" dirty="0" smtClean="0"/>
          </a:p>
          <a:p>
            <a:pPr fontAlgn="base">
              <a:buNone/>
            </a:pP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smtClean="0"/>
              <a:t>Если да, то из чего она будет?</a:t>
            </a:r>
          </a:p>
          <a:p>
            <a:pPr fontAlgn="base">
              <a:buNone/>
            </a:pPr>
            <a:r>
              <a:rPr lang="ru-RU" sz="2400" dirty="0" smtClean="0"/>
              <a:t>Предложенные варианты ответов:</a:t>
            </a:r>
          </a:p>
          <a:p>
            <a:pPr fontAlgn="base">
              <a:buNone/>
            </a:pPr>
            <a:r>
              <a:rPr lang="ru-RU" sz="2400" dirty="0" smtClean="0"/>
              <a:t>а) уплотненные нитки</a:t>
            </a:r>
          </a:p>
          <a:p>
            <a:pPr fontAlgn="base">
              <a:buNone/>
            </a:pPr>
            <a:r>
              <a:rPr lang="ru-RU" sz="2400" dirty="0" smtClean="0"/>
              <a:t>б) металл</a:t>
            </a:r>
          </a:p>
          <a:p>
            <a:pPr fontAlgn="base">
              <a:buNone/>
            </a:pPr>
            <a:r>
              <a:rPr lang="ru-RU" sz="2400" dirty="0" smtClean="0"/>
              <a:t>в) пластик</a:t>
            </a:r>
          </a:p>
          <a:p>
            <a:pPr fontAlgn="base">
              <a:buNone/>
            </a:pPr>
            <a:r>
              <a:rPr lang="ru-RU" sz="2400" dirty="0" smtClean="0"/>
              <a:t>г) автомобильные покрышки</a:t>
            </a:r>
          </a:p>
          <a:p>
            <a:pPr fontAlgn="base">
              <a:buNone/>
            </a:pPr>
            <a:r>
              <a:rPr lang="ru-RU" sz="2400" dirty="0" err="1" smtClean="0"/>
              <a:t>д</a:t>
            </a:r>
            <a:r>
              <a:rPr lang="ru-RU" sz="2400" dirty="0" smtClean="0"/>
              <a:t>) стекло</a:t>
            </a:r>
          </a:p>
          <a:p>
            <a:pPr fontAlgn="base">
              <a:buNone/>
            </a:pPr>
            <a:endParaRPr lang="ru-RU" sz="1800" dirty="0" smtClean="0"/>
          </a:p>
          <a:p>
            <a:pPr fontAlgn="base">
              <a:buNone/>
            </a:pPr>
            <a:endParaRPr lang="ru-RU" sz="1800" dirty="0" smtClean="0"/>
          </a:p>
          <a:p>
            <a:pPr fontAlgn="base">
              <a:buAutoNum type="arabicPeriod"/>
            </a:pPr>
            <a:endParaRPr lang="ru-RU" sz="1800" dirty="0" smtClean="0"/>
          </a:p>
          <a:p>
            <a:pPr fontAlgn="base">
              <a:buNone/>
            </a:pPr>
            <a:endParaRPr lang="ru-RU" sz="1800" dirty="0" smtClean="0"/>
          </a:p>
          <a:p>
            <a:pPr fontAlgn="base">
              <a:buNone/>
            </a:pPr>
            <a:endParaRPr lang="ru-RU" sz="1800" dirty="0" smtClean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148064" y="1916832"/>
          <a:ext cx="3853092" cy="272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ru-RU" dirty="0" smtClean="0">
                <a:effectLst/>
              </a:rPr>
              <a:t>рактическая часть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исследовательской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Для своей исследовательской работы я использовала: полиэтиленовые пакеты, ножницы, утюг, гладильную доску и кальку.</a:t>
            </a:r>
          </a:p>
          <a:p>
            <a:pPr marL="514350" indent="-514350">
              <a:buAutoNum type="arabicPeriod" startAt="4"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484784"/>
            <a:ext cx="8496944" cy="0"/>
          </a:xfrm>
          <a:prstGeom prst="line">
            <a:avLst/>
          </a:prstGeom>
          <a:ln>
            <a:bevel/>
          </a:ln>
          <a:scene3d>
            <a:camera prst="orthographicFront"/>
            <a:lightRig rig="threePt" dir="t"/>
          </a:scene3d>
          <a:sp3d contourW="12700" prstMaterial="matte">
            <a:bevelB prst="convex"/>
            <a:contourClr>
              <a:schemeClr val="bg2">
                <a:lumMod val="2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user\Desktop\проетк суперткань\HUAMvsUbT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1890000" cy="25200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2420888"/>
            <a:ext cx="655272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 изготовления суперткани:</a:t>
            </a:r>
          </a:p>
        </p:txBody>
      </p:sp>
      <p:pic>
        <p:nvPicPr>
          <p:cNvPr id="6147" name="Picture 3" descr="C:\Users\user\Desktop\проетк суперткань\v5Y1Tc0tQ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788" y="3025445"/>
            <a:ext cx="1890001" cy="2520000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5381836"/>
            <a:ext cx="6912768" cy="92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user\Desktop\проетк суперткань\j_rnbLpi5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240" y="3086989"/>
            <a:ext cx="1890000" cy="2520000"/>
          </a:xfrm>
          <a:prstGeom prst="rect">
            <a:avLst/>
          </a:prstGeom>
          <a:noFill/>
        </p:spPr>
      </p:pic>
      <p:pic>
        <p:nvPicPr>
          <p:cNvPr id="11" name="Picture 3" descr="C:\Users\user\Desktop\проетк суперткань\Vh_Fcas0p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081590"/>
            <a:ext cx="1890000" cy="252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2910" y="5845578"/>
            <a:ext cx="8766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200" dirty="0"/>
              <a:t>Изготавливаем столько заготовок </a:t>
            </a:r>
            <a:r>
              <a:rPr lang="ru-RU" sz="2200" dirty="0" smtClean="0"/>
              <a:t>, сколько </a:t>
            </a:r>
            <a:r>
              <a:rPr lang="ru-RU" sz="2200" dirty="0"/>
              <a:t>будет необходимо для последующей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572140"/>
            <a:ext cx="6929486" cy="864096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None/>
            </a:pPr>
            <a:r>
              <a:rPr lang="ru-RU" dirty="0" smtClean="0"/>
              <a:t>Помните: неправильное обращение с </a:t>
            </a:r>
            <a:r>
              <a:rPr lang="ru-RU" dirty="0" smtClean="0"/>
              <a:t>утюгом</a:t>
            </a:r>
          </a:p>
          <a:p>
            <a:pPr marL="457200" lvl="0" indent="-457200">
              <a:buNone/>
            </a:pPr>
            <a:r>
              <a:rPr lang="ru-RU" dirty="0" smtClean="0"/>
              <a:t> </a:t>
            </a:r>
            <a:r>
              <a:rPr lang="ru-RU" dirty="0" smtClean="0"/>
              <a:t>может </a:t>
            </a:r>
            <a:r>
              <a:rPr lang="ru-RU" dirty="0" smtClean="0"/>
              <a:t> привести </a:t>
            </a:r>
            <a:r>
              <a:rPr lang="ru-RU" dirty="0" smtClean="0"/>
              <a:t>к травме.</a:t>
            </a:r>
          </a:p>
          <a:p>
            <a:pPr marL="514350" indent="-514350">
              <a:buAutoNum type="arabicPeriod" startAt="4"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908720"/>
            <a:ext cx="8496944" cy="0"/>
          </a:xfrm>
          <a:prstGeom prst="line">
            <a:avLst/>
          </a:prstGeom>
          <a:ln>
            <a:bevel/>
          </a:ln>
          <a:scene3d>
            <a:camera prst="orthographicFront"/>
            <a:lightRig rig="threePt" dir="t"/>
          </a:scene3d>
          <a:sp3d contourW="12700" prstMaterial="matte">
            <a:bevelB prst="convex"/>
            <a:contourClr>
              <a:schemeClr val="bg2">
                <a:lumMod val="2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2348880"/>
            <a:ext cx="691276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5381836"/>
            <a:ext cx="6912768" cy="92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71462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Правила техники безопасности:</a:t>
            </a:r>
          </a:p>
          <a:p>
            <a:pPr marL="457200" lvl="0" indent="-457200">
              <a:buAutoNum type="arabicPeriod"/>
            </a:pPr>
            <a:r>
              <a:rPr lang="ru-RU" sz="2200" dirty="0" smtClean="0"/>
              <a:t>Выполнять работу детям можно только под присмотром взрослых.</a:t>
            </a:r>
          </a:p>
          <a:p>
            <a:pPr marL="457200" lvl="0" indent="-457200">
              <a:buAutoNum type="arabicPeriod"/>
            </a:pPr>
            <a:r>
              <a:rPr lang="ru-RU" sz="2200" dirty="0" smtClean="0"/>
              <a:t>Проверить надежность шнура и вилки перед работой.</a:t>
            </a:r>
          </a:p>
          <a:p>
            <a:pPr marL="457200" lvl="0" indent="-457200">
              <a:buAutoNum type="arabicPeriod"/>
            </a:pPr>
            <a:r>
              <a:rPr lang="ru-RU" sz="2200" dirty="0" smtClean="0"/>
              <a:t>Включать утюг в розетку можно только сухими руками.</a:t>
            </a:r>
          </a:p>
          <a:p>
            <a:pPr marL="457200" lvl="0" indent="-457200">
              <a:buAutoNum type="arabicPeriod"/>
            </a:pPr>
            <a:r>
              <a:rPr lang="ru-RU" sz="2200" dirty="0" smtClean="0"/>
              <a:t>Не дотрагиваться руками до горячей поверхности утюга.</a:t>
            </a:r>
          </a:p>
          <a:p>
            <a:pPr marL="457200" lvl="0" indent="-457200">
              <a:buAutoNum type="arabicPeriod"/>
            </a:pPr>
            <a:r>
              <a:rPr lang="ru-RU" sz="2200" dirty="0" smtClean="0"/>
              <a:t>Не оставлять включенный утюг без присмотра.</a:t>
            </a:r>
          </a:p>
          <a:p>
            <a:pPr marL="457200" lvl="0" indent="-457200">
              <a:buAutoNum type="arabicPeriod"/>
            </a:pPr>
            <a:r>
              <a:rPr lang="ru-RU" sz="2200" dirty="0" smtClean="0"/>
              <a:t>Быть очень внимательным и осторожным.</a:t>
            </a:r>
          </a:p>
          <a:p>
            <a:pPr marL="457200" lvl="0" indent="-457200">
              <a:buAutoNum type="arabicPeriod"/>
            </a:pPr>
            <a:r>
              <a:rPr lang="ru-RU" sz="2200" dirty="0" smtClean="0"/>
              <a:t>Помещать утюг на специальную подставку в перерывах.</a:t>
            </a:r>
          </a:p>
          <a:p>
            <a:pPr marL="457200" lvl="0" indent="-457200">
              <a:buAutoNum type="arabicPeriod"/>
            </a:pPr>
            <a:endParaRPr lang="ru-RU" sz="2200" dirty="0" smtClean="0"/>
          </a:p>
        </p:txBody>
      </p:sp>
      <p:pic>
        <p:nvPicPr>
          <p:cNvPr id="7170" name="Picture 2" descr="C:\Users\user\Desktop\проетк суперткань\Vazhnaya-informatsiya-kartinka-20-foto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7"/>
            <a:ext cx="2009384" cy="152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16632"/>
            <a:ext cx="813690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19" y="332656"/>
            <a:ext cx="8712809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200" dirty="0" smtClean="0"/>
              <a:t>Процесс изготовления изделия «плащ-дождевик»: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200" dirty="0" smtClean="0"/>
              <a:t>Для этого нам необходимо: швейная машинка, нитки, ткань из полиэтилена.</a:t>
            </a:r>
          </a:p>
          <a:p>
            <a:pPr marL="342900" lvl="0" indent="-342900">
              <a:spcBef>
                <a:spcPct val="20000"/>
              </a:spcBef>
              <a:buAutoNum type="arabicPeriod"/>
              <a:defRPr/>
            </a:pPr>
            <a:endParaRPr lang="ru-RU" sz="2400" dirty="0" smtClean="0"/>
          </a:p>
        </p:txBody>
      </p:sp>
      <p:pic>
        <p:nvPicPr>
          <p:cNvPr id="9" name="Picture 3" descr="C:\Users\user\Desktop\проетк суперткань\kkPxpYtR4f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654" y="1783387"/>
            <a:ext cx="1400000" cy="1440000"/>
          </a:xfrm>
          <a:prstGeom prst="rect">
            <a:avLst/>
          </a:prstGeom>
          <a:noFill/>
        </p:spPr>
      </p:pic>
      <p:pic>
        <p:nvPicPr>
          <p:cNvPr id="10" name="Picture 4" descr="C:\Users\user\Desktop\проетк суперткань\oFKw7o75-2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5939" y="1792288"/>
            <a:ext cx="1616000" cy="1440000"/>
          </a:xfrm>
          <a:prstGeom prst="rect">
            <a:avLst/>
          </a:prstGeom>
          <a:noFill/>
        </p:spPr>
      </p:pic>
      <p:pic>
        <p:nvPicPr>
          <p:cNvPr id="11" name="Picture 5" descr="C:\Users\user\Desktop\проетк суперткань\vfOojNyatV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2328" y="1783387"/>
            <a:ext cx="1690666" cy="1440000"/>
          </a:xfrm>
          <a:prstGeom prst="rect">
            <a:avLst/>
          </a:prstGeom>
          <a:noFill/>
        </p:spPr>
      </p:pic>
      <p:pic>
        <p:nvPicPr>
          <p:cNvPr id="12" name="Picture 6" descr="C:\Users\user\Desktop\проетк суперткань\mNOuSBpDQ5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380392" y="1552288"/>
            <a:ext cx="1440000" cy="1920000"/>
          </a:xfrm>
          <a:prstGeom prst="rect">
            <a:avLst/>
          </a:prstGeom>
          <a:noFill/>
        </p:spPr>
      </p:pic>
      <p:pic>
        <p:nvPicPr>
          <p:cNvPr id="13" name="Picture 3" descr="C:\Users\user\Desktop\проетк суперткань\sYGGsg5X70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877" y="3933056"/>
            <a:ext cx="1620000" cy="2160000"/>
          </a:xfrm>
          <a:prstGeom prst="rect">
            <a:avLst/>
          </a:prstGeom>
          <a:noFill/>
        </p:spPr>
      </p:pic>
      <p:pic>
        <p:nvPicPr>
          <p:cNvPr id="14" name="Picture 2" descr="C:\Users\user\Desktop\проетк суперткань\nbtiPcEd9T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4470" y="3891989"/>
            <a:ext cx="2880000" cy="2160000"/>
          </a:xfrm>
          <a:prstGeom prst="rect">
            <a:avLst/>
          </a:prstGeom>
          <a:noFill/>
        </p:spPr>
      </p:pic>
      <p:pic>
        <p:nvPicPr>
          <p:cNvPr id="15" name="Picture 4" descr="C:\Users\user\Desktop\проетк суперткань\WHOzAzGj2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8540" y="3607986"/>
            <a:ext cx="1889999" cy="2520000"/>
          </a:xfrm>
          <a:prstGeom prst="rect">
            <a:avLst/>
          </a:prstGeom>
          <a:noFill/>
        </p:spPr>
      </p:pic>
      <p:pic>
        <p:nvPicPr>
          <p:cNvPr id="16" name="Picture 2" descr="C:\Users\user\Desktop\проетк суперткань\RcoalJ_mmO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278" y="1772816"/>
            <a:ext cx="1626666" cy="144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660232" y="6097573"/>
            <a:ext cx="203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 Готовое изделие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3342956"/>
            <a:ext cx="2244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 Выкройка изделия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4632" y="3359601"/>
            <a:ext cx="182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Эскиз изделия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90605" y="6106420"/>
            <a:ext cx="2022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 Сшитое изделие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5110" y="6151408"/>
            <a:ext cx="2613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 Процесс изготовления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469</Words>
  <Application>Microsoft Office PowerPoint</Application>
  <PresentationFormat>Экран (4:3)</PresentationFormat>
  <Paragraphs>117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Суперткань!</vt:lpstr>
      <vt:lpstr>Актуальность</vt:lpstr>
      <vt:lpstr>Цель и задачи</vt:lpstr>
      <vt:lpstr>Результаты наблюдения </vt:lpstr>
      <vt:lpstr>Полиэтиленовые пакеты  и их губительные свойства </vt:lpstr>
      <vt:lpstr>Социологический опрос</vt:lpstr>
      <vt:lpstr>Практическая часть исследовательской работы</vt:lpstr>
      <vt:lpstr>Техника безопасности</vt:lpstr>
      <vt:lpstr>Слайд 9</vt:lpstr>
      <vt:lpstr>Вывод</vt:lpstr>
      <vt:lpstr>Источники</vt:lpstr>
      <vt:lpstr>Спасибо за внимание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Упаковка и природа</dc:title>
  <dc:creator>user</dc:creator>
  <cp:lastModifiedBy>ADEN_</cp:lastModifiedBy>
  <cp:revision>98</cp:revision>
  <dcterms:created xsi:type="dcterms:W3CDTF">2018-09-30T14:01:23Z</dcterms:created>
  <dcterms:modified xsi:type="dcterms:W3CDTF">2020-01-27T17:11:08Z</dcterms:modified>
</cp:coreProperties>
</file>